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Proxima Nova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Proxima Nova Extrabold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7">
          <p15:clr>
            <a:srgbClr val="A4A3A4"/>
          </p15:clr>
        </p15:guide>
        <p15:guide id="2" pos="3863">
          <p15:clr>
            <a:srgbClr val="A4A3A4"/>
          </p15:clr>
        </p15:guide>
        <p15:guide id="3" pos="5155">
          <p15:clr>
            <a:srgbClr val="9FCC3B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7" orient="horz"/>
        <p:guide pos="3863"/>
        <p:guide pos="51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ProximaNova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3a3447c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453a3447cf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3a3447c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53a3447cf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3a3447c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53a3447cf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3a3447c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53a3447cf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3a3447c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453a3447cf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3a3447c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453a3447cf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53a3447c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453a3447cf_2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3a3447cf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453a3447cf_2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53a3447cf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53a3447cf_2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3a3447c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453a3447cf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3fd58b0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3fd58b04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3fd58b0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43fd58b04f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3a3447cf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453a3447cf_2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3a3447cf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53a3447cf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53a3447cf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453a3447cf_2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3a3447cf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53a3447cf_2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3a3447cf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453a3447cf_2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3a3447c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453a3447cf_2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3a3447cf_2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453a3447cf_2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3a3447cf_2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453a3447cf_2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53a3447cf_2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453a3447cf_2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3a3447cf_2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453a3447cf_2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53a3447cf_2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453a3447cf_2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53a3447cf_2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453a3447cf_2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53a3447cf_2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453a3447cf_2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53a3447cf_2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53a3447cf_2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53a3447cf_2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53a3447cf_2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3fd58b04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43fd58b04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53a3447cf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453a3447cf_2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>
  <p:cSld name="Титульный слайд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36575" y="3270056"/>
            <a:ext cx="11112500" cy="3051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pasted-image.pdf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01" y="945222"/>
            <a:ext cx="2216697" cy="61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27049" y="2689621"/>
            <a:ext cx="11122025" cy="442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Разделитель с надзаголовком">
  <p:cSld name="1_Разделитель с надзаголовком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0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2" name="Google Shape;82;p11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">
  <p:cSld name="Заголовок+текст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536575" y="536575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536575" y="1819275"/>
            <a:ext cx="11112500" cy="450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+Текст">
  <p:cSld name="Рисунок+Текс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3986213" y="2592388"/>
            <a:ext cx="7662862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3" type="body"/>
          </p:nvPr>
        </p:nvSpPr>
        <p:spPr>
          <a:xfrm>
            <a:off x="536575" y="2592388"/>
            <a:ext cx="3192944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4" type="body"/>
          </p:nvPr>
        </p:nvSpPr>
        <p:spPr>
          <a:xfrm>
            <a:off x="536575" y="1303338"/>
            <a:ext cx="1111249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+схема">
  <p:cSld name="Заголовок+текст+схема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465906" y="1303338"/>
            <a:ext cx="3183169" cy="5018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4"/>
          <p:cNvSpPr/>
          <p:nvPr>
            <p:ph idx="2" type="pic"/>
          </p:nvPr>
        </p:nvSpPr>
        <p:spPr>
          <a:xfrm>
            <a:off x="536575" y="1303338"/>
            <a:ext cx="7662203" cy="5018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красный">
  <p:cSld name="Разделитель_красный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05" name="Google Shape;105;p15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1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5979516" y="6540500"/>
            <a:ext cx="226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изитка преподавателя">
  <p:cSld name="Визитка преподавателя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" name="Google Shape;17;p3"/>
          <p:cNvSpPr/>
          <p:nvPr>
            <p:ph idx="2" type="pic"/>
          </p:nvPr>
        </p:nvSpPr>
        <p:spPr>
          <a:xfrm>
            <a:off x="1047261" y="1068509"/>
            <a:ext cx="3279287" cy="32792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153025" y="1547813"/>
            <a:ext cx="6479686" cy="11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5153025" y="2901463"/>
            <a:ext cx="6496050" cy="296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pasted-image.pdf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261" y="5082224"/>
            <a:ext cx="717457" cy="54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4" type="body"/>
          </p:nvPr>
        </p:nvSpPr>
        <p:spPr>
          <a:xfrm>
            <a:off x="1899871" y="4890066"/>
            <a:ext cx="4718201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body"/>
          </p:nvPr>
        </p:nvSpPr>
        <p:spPr>
          <a:xfrm>
            <a:off x="7547239" y="4890066"/>
            <a:ext cx="4101835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body"/>
          </p:nvPr>
        </p:nvSpPr>
        <p:spPr>
          <a:xfrm>
            <a:off x="5153025" y="3306280"/>
            <a:ext cx="6496050" cy="274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Google Shape;98;p17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902" y="5034896"/>
            <a:ext cx="639506" cy="63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основной">
  <p:cSld name="Разделитель_основн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ять тезисов">
  <p:cSld name="Пять тезисов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36574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2793557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body"/>
          </p:nvPr>
        </p:nvSpPr>
        <p:spPr>
          <a:xfrm>
            <a:off x="5050540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5" type="body"/>
          </p:nvPr>
        </p:nvSpPr>
        <p:spPr>
          <a:xfrm>
            <a:off x="7307523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body"/>
          </p:nvPr>
        </p:nvSpPr>
        <p:spPr>
          <a:xfrm>
            <a:off x="9564505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body"/>
          </p:nvPr>
        </p:nvSpPr>
        <p:spPr>
          <a:xfrm>
            <a:off x="536574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body"/>
          </p:nvPr>
        </p:nvSpPr>
        <p:spPr>
          <a:xfrm>
            <a:off x="2793557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body"/>
          </p:nvPr>
        </p:nvSpPr>
        <p:spPr>
          <a:xfrm>
            <a:off x="5050540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body"/>
          </p:nvPr>
        </p:nvSpPr>
        <p:spPr>
          <a:xfrm>
            <a:off x="7307523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body"/>
          </p:nvPr>
        </p:nvSpPr>
        <p:spPr>
          <a:xfrm>
            <a:off x="9564505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Четыре тезиса">
  <p:cSld name="Четыре тезиса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1437087" y="1303340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536574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536575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5" type="body"/>
          </p:nvPr>
        </p:nvSpPr>
        <p:spPr>
          <a:xfrm>
            <a:off x="1437087" y="3997987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6" type="body"/>
          </p:nvPr>
        </p:nvSpPr>
        <p:spPr>
          <a:xfrm>
            <a:off x="7167998" y="1303340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7" type="body"/>
          </p:nvPr>
        </p:nvSpPr>
        <p:spPr>
          <a:xfrm>
            <a:off x="6267485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8" type="body"/>
          </p:nvPr>
        </p:nvSpPr>
        <p:spPr>
          <a:xfrm>
            <a:off x="6267486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9" type="body"/>
          </p:nvPr>
        </p:nvSpPr>
        <p:spPr>
          <a:xfrm>
            <a:off x="7167998" y="3997987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 с надзаголовком">
  <p:cSld name="Разделитель с надзаголовком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0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зеленый">
  <p:cSld name="Разделитель_зеленый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Заголовок+текст+рубрикатор">
  <p:cSld name="1_Заголовок+текст+рубрикатор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536575" y="1311863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+рубрикатор">
  <p:cSld name="Заголовок+текст+рубрикатор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536575" y="1311863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536575" y="2592388"/>
            <a:ext cx="11112500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6575" y="536575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1825624"/>
            <a:ext cx="11112500" cy="44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38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pos="7338">
          <p15:clr>
            <a:srgbClr val="F26B43"/>
          </p15:clr>
        </p15:guide>
        <p15:guide id="4" orient="horz" pos="3982">
          <p15:clr>
            <a:srgbClr val="F26B43"/>
          </p15:clr>
        </p15:guide>
        <p15:guide id="5" orient="horz" pos="975">
          <p15:clr>
            <a:srgbClr val="F26B43"/>
          </p15:clr>
        </p15:guide>
        <p15:guide id="6" orient="horz" pos="11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log.kaggle.com/%20-%20No%20Free%20Hunch" TargetMode="External"/><Relationship Id="rId4" Type="http://schemas.openxmlformats.org/officeDocument/2006/relationships/hyperlink" Target="http://blog.kaggle.com/%20-%20No%20Free%20Hunch" TargetMode="External"/><Relationship Id="rId5" Type="http://schemas.openxmlformats.org/officeDocument/2006/relationships/hyperlink" Target="http://blog.kaggle.com/%20-%20No%20Free%20Hunch" TargetMode="External"/><Relationship Id="rId6" Type="http://schemas.openxmlformats.org/officeDocument/2006/relationships/hyperlink" Target="https://www.analyticsvidhya.com/blo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536575" y="3270056"/>
            <a:ext cx="11112500" cy="3051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527049" y="2689621"/>
            <a:ext cx="11122025" cy="442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Блок</a:t>
            </a:r>
            <a:endParaRPr b="0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1-3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Линейная регрессия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Ridge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Lasso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Линейная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" y="1149275"/>
            <a:ext cx="6963800" cy="54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Линейная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" y="1149275"/>
            <a:ext cx="6963800" cy="54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Линейная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0" y="2982539"/>
            <a:ext cx="10200734" cy="193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00" y="1155458"/>
            <a:ext cx="10200732" cy="194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Линейная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4" y="1547823"/>
            <a:ext cx="9945716" cy="239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0" y="3378675"/>
            <a:ext cx="10200734" cy="240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Ridge</a:t>
            </a:r>
            <a:r>
              <a:rPr lang="ru-RU"/>
              <a:t>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25" y="1860181"/>
            <a:ext cx="9794750" cy="269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Ridge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09" y="1244363"/>
            <a:ext cx="9549882" cy="35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00" y="4354085"/>
            <a:ext cx="9794749" cy="22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Lasso</a:t>
            </a:r>
            <a:r>
              <a:rPr lang="ru-RU"/>
              <a:t>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7002"/>
            <a:ext cx="10252776" cy="25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Lasso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63" y="1347102"/>
            <a:ext cx="10252773" cy="45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Lasso регрессия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85" y="1992861"/>
            <a:ext cx="9996455" cy="365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3;p17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261" y="1068509"/>
            <a:ext cx="3279600" cy="32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153025" y="1547813"/>
            <a:ext cx="6479686" cy="11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ЕГОР </a:t>
            </a:r>
            <a:b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САЧКО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 txBox="1"/>
          <p:nvPr>
            <p:ph idx="3" type="body"/>
          </p:nvPr>
        </p:nvSpPr>
        <p:spPr>
          <a:xfrm>
            <a:off x="5153025" y="2901463"/>
            <a:ext cx="6496050" cy="296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b="0" i="0" lang="ru-RU" sz="203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 Data Scientist</a:t>
            </a:r>
            <a:endParaRPr b="0" i="0" sz="2035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 txBox="1"/>
          <p:nvPr>
            <p:ph idx="4" type="body"/>
          </p:nvPr>
        </p:nvSpPr>
        <p:spPr>
          <a:xfrm>
            <a:off x="1899871" y="4890066"/>
            <a:ext cx="4718201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egsachko@gmail.com</a:t>
            </a:r>
            <a:endParaRPr/>
          </a:p>
        </p:txBody>
      </p:sp>
      <p:sp>
        <p:nvSpPr>
          <p:cNvPr id="122" name="Google Shape;122;p18"/>
          <p:cNvSpPr txBox="1"/>
          <p:nvPr>
            <p:ph idx="5" type="body"/>
          </p:nvPr>
        </p:nvSpPr>
        <p:spPr>
          <a:xfrm>
            <a:off x="7547239" y="4890066"/>
            <a:ext cx="4101835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sachkoe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8"/>
          <p:cNvSpPr txBox="1"/>
          <p:nvPr>
            <p:ph idx="6" type="body"/>
          </p:nvPr>
        </p:nvSpPr>
        <p:spPr>
          <a:xfrm>
            <a:off x="5153025" y="3306280"/>
            <a:ext cx="6496050" cy="274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35"/>
              <a:buFont typeface="Arial"/>
              <a:buNone/>
            </a:pPr>
            <a:r>
              <a:rPr b="0" i="0" lang="ru-RU" sz="2035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Сбербанк</a:t>
            </a:r>
            <a:endParaRPr b="0" i="0" sz="2035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Сравнение коэффициентов при разных видах регрессии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00" y="1303350"/>
            <a:ext cx="93154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Как изменяются коэффициенты?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3-4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Метод главных компонент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1746558"/>
            <a:ext cx="7966176" cy="378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1819275"/>
            <a:ext cx="8231973" cy="36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536575" y="1311825"/>
            <a:ext cx="6602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lang="ru-RU" sz="3000">
                <a:solidFill>
                  <a:srgbClr val="000000"/>
                </a:solidFill>
              </a:rPr>
              <a:t>Большое количество фич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2556875"/>
            <a:ext cx="7867302" cy="356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2"/>
          <p:cNvSpPr txBox="1"/>
          <p:nvPr>
            <p:ph type="title"/>
          </p:nvPr>
        </p:nvSpPr>
        <p:spPr>
          <a:xfrm>
            <a:off x="536575" y="1311825"/>
            <a:ext cx="11354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lang="ru-RU" sz="3000">
                <a:solidFill>
                  <a:srgbClr val="000000"/>
                </a:solidFill>
              </a:rPr>
              <a:t>Сокращение размерности пространства признаков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2506936"/>
            <a:ext cx="7845675" cy="282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3"/>
          <p:cNvSpPr txBox="1"/>
          <p:nvPr>
            <p:ph type="title"/>
          </p:nvPr>
        </p:nvSpPr>
        <p:spPr>
          <a:xfrm>
            <a:off x="536575" y="1311825"/>
            <a:ext cx="11354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lang="ru-RU" sz="3000">
                <a:solidFill>
                  <a:srgbClr val="000000"/>
                </a:solidFill>
              </a:rPr>
              <a:t>Основные способы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" y="2326725"/>
            <a:ext cx="8274451" cy="38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4"/>
          <p:cNvSpPr txBox="1"/>
          <p:nvPr>
            <p:ph type="title"/>
          </p:nvPr>
        </p:nvSpPr>
        <p:spPr>
          <a:xfrm>
            <a:off x="536575" y="1311825"/>
            <a:ext cx="11354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lang="ru-RU" sz="3000">
                <a:solidFill>
                  <a:srgbClr val="000000"/>
                </a:solidFill>
              </a:rPr>
              <a:t>Projection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2556875"/>
            <a:ext cx="7071074" cy="36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536575" y="536575"/>
            <a:ext cx="11141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lang="ru-RU"/>
              <a:t>Уменьшение размерности пространства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5"/>
          <p:cNvSpPr txBox="1"/>
          <p:nvPr>
            <p:ph type="title"/>
          </p:nvPr>
        </p:nvSpPr>
        <p:spPr>
          <a:xfrm>
            <a:off x="536575" y="1311825"/>
            <a:ext cx="11354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lang="ru-RU" sz="3000">
                <a:solidFill>
                  <a:srgbClr val="000000"/>
                </a:solidFill>
              </a:rPr>
              <a:t>Projection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25" y="2248925"/>
            <a:ext cx="9921211" cy="40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МАТЕРИАЛЫ ПО БЛОКУ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46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0" name="Google Shape;320;p46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Principal component analysis (PCA)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288963"/>
            <a:ext cx="8581090" cy="377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47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8" name="Google Shape;328;p47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ELBOW METHOD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185513"/>
            <a:ext cx="7854502" cy="361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48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6" name="Google Shape;336;p48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Локоть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041426"/>
            <a:ext cx="7058362" cy="3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49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4" name="Google Shape;344;p49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PCA в sklearn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041426"/>
            <a:ext cx="7436373" cy="364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50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2" name="Google Shape;352;p50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PCA в sklearn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41426"/>
            <a:ext cx="866661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51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0" name="Google Shape;360;p51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Kernel PCA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1912325"/>
            <a:ext cx="8086313" cy="38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52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8" name="Google Shape;368;p52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52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ISOMAP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194938"/>
            <a:ext cx="8295326" cy="37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53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6" name="Google Shape;376;p53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MDS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041426"/>
            <a:ext cx="8145110" cy="3623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54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84" name="Google Shape;384;p54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T-SNE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110151"/>
            <a:ext cx="8218026" cy="36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5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 </a:t>
            </a:r>
            <a:r>
              <a:rPr lang="ru-RU"/>
              <a:t>РЕКЛАМНЫХ БЮДЖЕТОВ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МАТЕРИАЛЫ ПО БЛОКУ</a:t>
            </a:r>
            <a:endParaRPr/>
          </a:p>
        </p:txBody>
      </p:sp>
      <p:sp>
        <p:nvSpPr>
          <p:cNvPr id="134" name="Google Shape;134;p20"/>
          <p:cNvSpPr txBox="1"/>
          <p:nvPr>
            <p:ph idx="2" type="body"/>
          </p:nvPr>
        </p:nvSpPr>
        <p:spPr>
          <a:xfrm>
            <a:off x="1437087" y="1303340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“Learning scikit-learn: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 Python” </a:t>
            </a: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Raul Garreta,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Guillermo Moncecchi,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2013,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Packt</a:t>
            </a:r>
            <a:endParaRPr b="0" i="0" sz="22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0"/>
          <p:cNvSpPr txBox="1"/>
          <p:nvPr>
            <p:ph idx="3" type="body"/>
          </p:nvPr>
        </p:nvSpPr>
        <p:spPr>
          <a:xfrm>
            <a:off x="536574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>
            <p:ph idx="4" type="body"/>
          </p:nvPr>
        </p:nvSpPr>
        <p:spPr>
          <a:xfrm>
            <a:off x="536575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>
            <p:ph idx="6" type="body"/>
          </p:nvPr>
        </p:nvSpPr>
        <p:spPr>
          <a:xfrm>
            <a:off x="7167998" y="1303340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“Hands-On Machine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with Scikit-Learn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Tensorflow: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Concepts, Tools and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Techniques to Build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Intelligent Systems”</a:t>
            </a:r>
            <a:b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Geron, A., 2017, O’Reilly Media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>
            <p:ph idx="7" type="body"/>
          </p:nvPr>
        </p:nvSpPr>
        <p:spPr>
          <a:xfrm>
            <a:off x="6267485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0"/>
          <p:cNvSpPr txBox="1"/>
          <p:nvPr>
            <p:ph idx="8" type="body"/>
          </p:nvPr>
        </p:nvSpPr>
        <p:spPr>
          <a:xfrm>
            <a:off x="6267486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0"/>
          <p:cNvSpPr txBox="1"/>
          <p:nvPr>
            <p:ph idx="9" type="body"/>
          </p:nvPr>
        </p:nvSpPr>
        <p:spPr>
          <a:xfrm>
            <a:off x="7167998" y="3997987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blog.kaggle.com/ - </a:t>
            </a:r>
            <a:b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</a:br>
            <a: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No Free Hunch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0"/>
          <p:cNvSpPr txBox="1"/>
          <p:nvPr>
            <p:ph idx="9" type="body"/>
          </p:nvPr>
        </p:nvSpPr>
        <p:spPr>
          <a:xfrm>
            <a:off x="1376173" y="4112712"/>
            <a:ext cx="44913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u="sng">
                <a:solidFill>
                  <a:schemeClr val="hlink"/>
                </a:solidFill>
                <a:hlinkClick r:id="rId6"/>
              </a:rPr>
              <a:t>https://www.analyticsvidhya.com/blog</a:t>
            </a:r>
            <a:r>
              <a:rPr lang="ru-RU"/>
              <a:t> - много интересных статей и туториалов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5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Обсуждение домашнего задания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7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4" name="Google Shape;404;p57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Обсуждение домашнего задания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00" y="1142075"/>
            <a:ext cx="3557200" cy="53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ЧТО МЫ СЕГОДНЯ УЗНАЛИ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ИТОГИ</a:t>
            </a:r>
            <a:endParaRPr/>
          </a:p>
        </p:txBody>
      </p:sp>
      <p:sp>
        <p:nvSpPr>
          <p:cNvPr id="416" name="Google Shape;416;p59"/>
          <p:cNvSpPr txBox="1"/>
          <p:nvPr>
            <p:ph idx="2" type="body"/>
          </p:nvPr>
        </p:nvSpPr>
        <p:spPr>
          <a:xfrm>
            <a:off x="1437087" y="1547814"/>
            <a:ext cx="4511650" cy="1863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Как устроена </a:t>
            </a:r>
            <a:r>
              <a:rPr b="1" lang="ru-RU"/>
              <a:t>линейная регрессия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59"/>
          <p:cNvSpPr txBox="1"/>
          <p:nvPr>
            <p:ph idx="3" type="body"/>
          </p:nvPr>
        </p:nvSpPr>
        <p:spPr>
          <a:xfrm>
            <a:off x="536574" y="1547813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59"/>
          <p:cNvSpPr txBox="1"/>
          <p:nvPr>
            <p:ph idx="4" type="body"/>
          </p:nvPr>
        </p:nvSpPr>
        <p:spPr>
          <a:xfrm>
            <a:off x="536575" y="4242461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59"/>
          <p:cNvSpPr txBox="1"/>
          <p:nvPr>
            <p:ph idx="5" type="body"/>
          </p:nvPr>
        </p:nvSpPr>
        <p:spPr>
          <a:xfrm>
            <a:off x="1437087" y="4242461"/>
            <a:ext cx="4511650" cy="19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Математика под капотом </a:t>
            </a:r>
            <a:r>
              <a:rPr b="1" lang="ru-RU"/>
              <a:t>PCA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59"/>
          <p:cNvSpPr txBox="1"/>
          <p:nvPr>
            <p:ph idx="6" type="body"/>
          </p:nvPr>
        </p:nvSpPr>
        <p:spPr>
          <a:xfrm>
            <a:off x="7167998" y="1547814"/>
            <a:ext cx="4491350" cy="1863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Отличия </a:t>
            </a:r>
            <a:r>
              <a:rPr b="1" lang="ru-RU"/>
              <a:t>Lasso и Ridge регрессий</a:t>
            </a:r>
            <a:endParaRPr b="1" i="0" sz="2200" u="none" cap="none" strike="noStrike">
              <a:solidFill>
                <a:schemeClr val="dk1"/>
              </a:solidFill>
            </a:endParaRPr>
          </a:p>
        </p:txBody>
      </p:sp>
      <p:sp>
        <p:nvSpPr>
          <p:cNvPr id="421" name="Google Shape;421;p59"/>
          <p:cNvSpPr txBox="1"/>
          <p:nvPr>
            <p:ph idx="7" type="body"/>
          </p:nvPr>
        </p:nvSpPr>
        <p:spPr>
          <a:xfrm>
            <a:off x="6267485" y="1547813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9"/>
          <p:cNvSpPr txBox="1"/>
          <p:nvPr>
            <p:ph idx="8" type="body"/>
          </p:nvPr>
        </p:nvSpPr>
        <p:spPr>
          <a:xfrm>
            <a:off x="6267486" y="4242461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9"/>
          <p:cNvSpPr txBox="1"/>
          <p:nvPr>
            <p:ph idx="9" type="body"/>
          </p:nvPr>
        </p:nvSpPr>
        <p:spPr>
          <a:xfrm>
            <a:off x="7167998" y="4242461"/>
            <a:ext cx="4491350" cy="19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Как использовать </a:t>
            </a:r>
            <a:r>
              <a:rPr b="1" lang="ru-RU"/>
              <a:t>метод главных компонент в sklearn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Занятие </a:t>
            </a:r>
            <a:r>
              <a:rPr lang="ru-RU"/>
              <a:t>3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КАЧЕСТВА </a:t>
            </a:r>
            <a:b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РАЗМЕРНОСТИ ДАННЫХ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ЗАНЯТИЯ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ЦЕЛИ ЗАНЯТИЯ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3"/>
          <p:cNvSpPr txBox="1"/>
          <p:nvPr>
            <p:ph idx="2" type="body"/>
          </p:nvPr>
        </p:nvSpPr>
        <p:spPr>
          <a:xfrm>
            <a:off x="1174750" y="3881438"/>
            <a:ext cx="20847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Уменьшать размерность пространство с помощью </a:t>
            </a:r>
            <a:r>
              <a:rPr b="1" lang="ru-RU" sz="2000"/>
              <a:t>Lasso регрессии</a:t>
            </a:r>
            <a:endParaRPr b="1"/>
          </a:p>
        </p:txBody>
      </p:sp>
      <p:sp>
        <p:nvSpPr>
          <p:cNvPr id="159" name="Google Shape;159;p23"/>
          <p:cNvSpPr txBox="1"/>
          <p:nvPr>
            <p:ph idx="3" type="body"/>
          </p:nvPr>
        </p:nvSpPr>
        <p:spPr>
          <a:xfrm>
            <a:off x="3668401" y="3881438"/>
            <a:ext cx="23403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Сжимать пространство признаков с помощью </a:t>
            </a:r>
            <a:r>
              <a:rPr b="1" lang="ru-RU" sz="2000"/>
              <a:t>Ridge регрессии</a:t>
            </a:r>
            <a:endParaRPr b="1"/>
          </a:p>
        </p:txBody>
      </p:sp>
      <p:sp>
        <p:nvSpPr>
          <p:cNvPr id="160" name="Google Shape;160;p23"/>
          <p:cNvSpPr txBox="1"/>
          <p:nvPr>
            <p:ph idx="5" type="body"/>
          </p:nvPr>
        </p:nvSpPr>
        <p:spPr>
          <a:xfrm>
            <a:off x="6705740" y="3881438"/>
            <a:ext cx="23886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Использовать </a:t>
            </a:r>
            <a:r>
              <a:rPr b="1" lang="ru-RU" sz="2000"/>
              <a:t>метод главных компонент</a:t>
            </a:r>
            <a:endParaRPr b="1"/>
          </a:p>
        </p:txBody>
      </p:sp>
      <p:sp>
        <p:nvSpPr>
          <p:cNvPr id="161" name="Google Shape;161;p23"/>
          <p:cNvSpPr txBox="1"/>
          <p:nvPr>
            <p:ph idx="6" type="body"/>
          </p:nvPr>
        </p:nvSpPr>
        <p:spPr>
          <a:xfrm>
            <a:off x="9819819" y="3881438"/>
            <a:ext cx="20847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Использовать </a:t>
            </a:r>
            <a:r>
              <a:rPr b="1" lang="ru-RU" sz="2000"/>
              <a:t>sklearn для изменения размерности пространства признаков</a:t>
            </a:r>
            <a:endParaRPr/>
          </a:p>
        </p:txBody>
      </p:sp>
      <p:sp>
        <p:nvSpPr>
          <p:cNvPr id="162" name="Google Shape;162;p23"/>
          <p:cNvSpPr txBox="1"/>
          <p:nvPr>
            <p:ph idx="7" type="body"/>
          </p:nvPr>
        </p:nvSpPr>
        <p:spPr>
          <a:xfrm>
            <a:off x="1174750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3"/>
          <p:cNvSpPr txBox="1"/>
          <p:nvPr>
            <p:ph idx="8" type="body"/>
          </p:nvPr>
        </p:nvSpPr>
        <p:spPr>
          <a:xfrm>
            <a:off x="3668401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3"/>
          <p:cNvSpPr txBox="1"/>
          <p:nvPr>
            <p:ph idx="13" type="body"/>
          </p:nvPr>
        </p:nvSpPr>
        <p:spPr>
          <a:xfrm>
            <a:off x="6705740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lang="ru-RU">
                <a:solidFill>
                  <a:schemeClr val="accent5"/>
                </a:solidFill>
              </a:rPr>
              <a:t>3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3"/>
          <p:cNvSpPr txBox="1"/>
          <p:nvPr>
            <p:ph idx="14" type="body"/>
          </p:nvPr>
        </p:nvSpPr>
        <p:spPr>
          <a:xfrm>
            <a:off x="9848395" y="2592388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lang="ru-RU">
                <a:solidFill>
                  <a:schemeClr val="accent5"/>
                </a:solidFill>
              </a:rPr>
              <a:t>4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36575" y="1311863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КОНЦЕ ЗАНЯТИЯ ВЫ СМОЖЕТЕ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ЧТО БУДЕМ ОБСУЖДАТЬ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5"/>
          <p:cNvSpPr txBox="1"/>
          <p:nvPr>
            <p:ph idx="2" type="body"/>
          </p:nvPr>
        </p:nvSpPr>
        <p:spPr>
          <a:xfrm>
            <a:off x="1553232" y="1303339"/>
            <a:ext cx="3338957" cy="10398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Линейная регрессия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5"/>
          <p:cNvSpPr txBox="1"/>
          <p:nvPr>
            <p:ph idx="3" type="body"/>
          </p:nvPr>
        </p:nvSpPr>
        <p:spPr>
          <a:xfrm>
            <a:off x="1553233" y="3292477"/>
            <a:ext cx="3338956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Ridge регрессия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5"/>
          <p:cNvSpPr txBox="1"/>
          <p:nvPr>
            <p:ph idx="4" type="body"/>
          </p:nvPr>
        </p:nvSpPr>
        <p:spPr>
          <a:xfrm>
            <a:off x="1553233" y="5281613"/>
            <a:ext cx="3338956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lang="ru-RU" sz="2035"/>
              <a:t>Lasso регрессия</a:t>
            </a:r>
            <a:endParaRPr b="0" i="0" sz="2035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5"/>
          <p:cNvSpPr txBox="1"/>
          <p:nvPr>
            <p:ph idx="5" type="body"/>
          </p:nvPr>
        </p:nvSpPr>
        <p:spPr>
          <a:xfrm>
            <a:off x="7149171" y="1296821"/>
            <a:ext cx="3259580" cy="1046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Метод главных компонент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5"/>
          <p:cNvSpPr txBox="1"/>
          <p:nvPr>
            <p:ph idx="6" type="body"/>
          </p:nvPr>
        </p:nvSpPr>
        <p:spPr>
          <a:xfrm>
            <a:off x="7149171" y="3292476"/>
            <a:ext cx="325957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Обсуждение домашнего задания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5"/>
          <p:cNvSpPr txBox="1"/>
          <p:nvPr>
            <p:ph idx="7" type="body"/>
          </p:nvPr>
        </p:nvSpPr>
        <p:spPr>
          <a:xfrm>
            <a:off x="536574" y="1296821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5"/>
          <p:cNvSpPr txBox="1"/>
          <p:nvPr>
            <p:ph idx="8" type="body"/>
          </p:nvPr>
        </p:nvSpPr>
        <p:spPr>
          <a:xfrm>
            <a:off x="536574" y="3285958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5"/>
          <p:cNvSpPr txBox="1"/>
          <p:nvPr>
            <p:ph idx="9" type="body"/>
          </p:nvPr>
        </p:nvSpPr>
        <p:spPr>
          <a:xfrm>
            <a:off x="536574" y="5275095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5"/>
          <p:cNvSpPr txBox="1"/>
          <p:nvPr>
            <p:ph idx="13" type="body"/>
          </p:nvPr>
        </p:nvSpPr>
        <p:spPr>
          <a:xfrm>
            <a:off x="6132513" y="1303339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5"/>
          <p:cNvSpPr txBox="1"/>
          <p:nvPr>
            <p:ph idx="14" type="body"/>
          </p:nvPr>
        </p:nvSpPr>
        <p:spPr>
          <a:xfrm>
            <a:off x="6132513" y="3285958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Нейтология">
      <a:dk1>
        <a:srgbClr val="000000"/>
      </a:dk1>
      <a:lt1>
        <a:srgbClr val="FFFFFF"/>
      </a:lt1>
      <a:dk2>
        <a:srgbClr val="494949"/>
      </a:dk2>
      <a:lt2>
        <a:srgbClr val="ABA7A7"/>
      </a:lt2>
      <a:accent1>
        <a:srgbClr val="96529D"/>
      </a:accent1>
      <a:accent2>
        <a:srgbClr val="503D77"/>
      </a:accent2>
      <a:accent3>
        <a:srgbClr val="E7373C"/>
      </a:accent3>
      <a:accent4>
        <a:srgbClr val="A51B39"/>
      </a:accent4>
      <a:accent5>
        <a:srgbClr val="00A88E"/>
      </a:accent5>
      <a:accent6>
        <a:srgbClr val="027086"/>
      </a:accent6>
      <a:hlink>
        <a:srgbClr val="0900C6"/>
      </a:hlink>
      <a:folHlink>
        <a:srgbClr val="CC00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